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9" r:id="rId2"/>
    <p:sldId id="300" r:id="rId3"/>
    <p:sldId id="311" r:id="rId4"/>
    <p:sldId id="301" r:id="rId5"/>
    <p:sldId id="303" r:id="rId6"/>
    <p:sldId id="305" r:id="rId7"/>
    <p:sldId id="302" r:id="rId8"/>
    <p:sldId id="306" r:id="rId9"/>
    <p:sldId id="309" r:id="rId10"/>
    <p:sldId id="307" r:id="rId11"/>
    <p:sldId id="304" r:id="rId12"/>
    <p:sldId id="310" r:id="rId13"/>
  </p:sldIdLst>
  <p:sldSz cx="12192000" cy="6858000"/>
  <p:notesSz cx="6735763" cy="9866313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 stiliaus, be tinklelio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Tamsus stiliu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6A28F-48A3-4B0E-B97E-5F1ECB96812A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3100" y="4748214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8A5B3-5130-4C7E-9714-FEFD75F9B5B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403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4" indent="0" algn="ctr">
              <a:buNone/>
              <a:defRPr sz="2000"/>
            </a:lvl2pPr>
            <a:lvl3pPr marL="914365" indent="0" algn="ctr">
              <a:buNone/>
              <a:defRPr sz="1801"/>
            </a:lvl3pPr>
            <a:lvl4pPr marL="1371550" indent="0" algn="ctr">
              <a:buNone/>
              <a:defRPr sz="1600"/>
            </a:lvl4pPr>
            <a:lvl5pPr marL="1828732" indent="0" algn="ctr">
              <a:buNone/>
              <a:defRPr sz="1600"/>
            </a:lvl5pPr>
            <a:lvl6pPr marL="2285915" indent="0" algn="ctr">
              <a:buNone/>
              <a:defRPr sz="1600"/>
            </a:lvl6pPr>
            <a:lvl7pPr marL="2743096" indent="0" algn="ctr">
              <a:buNone/>
              <a:defRPr sz="1600"/>
            </a:lvl7pPr>
            <a:lvl8pPr marL="3200280" indent="0" algn="ctr">
              <a:buNone/>
              <a:defRPr sz="1600"/>
            </a:lvl8pPr>
            <a:lvl9pPr marL="3657464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419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477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2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2" y="458947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5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5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846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2787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4" indent="0">
              <a:buNone/>
              <a:defRPr sz="2000" b="1"/>
            </a:lvl2pPr>
            <a:lvl3pPr marL="914365" indent="0">
              <a:buNone/>
              <a:defRPr sz="1801" b="1"/>
            </a:lvl3pPr>
            <a:lvl4pPr marL="1371550" indent="0">
              <a:buNone/>
              <a:defRPr sz="1600" b="1"/>
            </a:lvl4pPr>
            <a:lvl5pPr marL="1828732" indent="0">
              <a:buNone/>
              <a:defRPr sz="1600" b="1"/>
            </a:lvl5pPr>
            <a:lvl6pPr marL="2285915" indent="0">
              <a:buNone/>
              <a:defRPr sz="1600" b="1"/>
            </a:lvl6pPr>
            <a:lvl7pPr marL="2743096" indent="0">
              <a:buNone/>
              <a:defRPr sz="1600" b="1"/>
            </a:lvl7pPr>
            <a:lvl8pPr marL="3200280" indent="0">
              <a:buNone/>
              <a:defRPr sz="1600" b="1"/>
            </a:lvl8pPr>
            <a:lvl9pPr marL="3657464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4" indent="0">
              <a:buNone/>
              <a:defRPr sz="2000" b="1"/>
            </a:lvl2pPr>
            <a:lvl3pPr marL="914365" indent="0">
              <a:buNone/>
              <a:defRPr sz="1801" b="1"/>
            </a:lvl3pPr>
            <a:lvl4pPr marL="1371550" indent="0">
              <a:buNone/>
              <a:defRPr sz="1600" b="1"/>
            </a:lvl4pPr>
            <a:lvl5pPr marL="1828732" indent="0">
              <a:buNone/>
              <a:defRPr sz="1600" b="1"/>
            </a:lvl5pPr>
            <a:lvl6pPr marL="2285915" indent="0">
              <a:buNone/>
              <a:defRPr sz="1600" b="1"/>
            </a:lvl6pPr>
            <a:lvl7pPr marL="2743096" indent="0">
              <a:buNone/>
              <a:defRPr sz="1600" b="1"/>
            </a:lvl7pPr>
            <a:lvl8pPr marL="3200280" indent="0">
              <a:buNone/>
              <a:defRPr sz="1600" b="1"/>
            </a:lvl8pPr>
            <a:lvl9pPr marL="3657464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172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699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189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3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4" indent="0">
              <a:buNone/>
              <a:defRPr sz="1401"/>
            </a:lvl2pPr>
            <a:lvl3pPr marL="914365" indent="0">
              <a:buNone/>
              <a:defRPr sz="1200"/>
            </a:lvl3pPr>
            <a:lvl4pPr marL="1371550" indent="0">
              <a:buNone/>
              <a:defRPr sz="1001"/>
            </a:lvl4pPr>
            <a:lvl5pPr marL="1828732" indent="0">
              <a:buNone/>
              <a:defRPr sz="1001"/>
            </a:lvl5pPr>
            <a:lvl6pPr marL="2285915" indent="0">
              <a:buNone/>
              <a:defRPr sz="1001"/>
            </a:lvl6pPr>
            <a:lvl7pPr marL="2743096" indent="0">
              <a:buNone/>
              <a:defRPr sz="1001"/>
            </a:lvl7pPr>
            <a:lvl8pPr marL="3200280" indent="0">
              <a:buNone/>
              <a:defRPr sz="1001"/>
            </a:lvl8pPr>
            <a:lvl9pPr marL="3657464" indent="0">
              <a:buNone/>
              <a:defRPr sz="100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34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3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4" indent="0">
              <a:buNone/>
              <a:defRPr sz="2800"/>
            </a:lvl2pPr>
            <a:lvl3pPr marL="914365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6" indent="0">
              <a:buNone/>
              <a:defRPr sz="2000"/>
            </a:lvl7pPr>
            <a:lvl8pPr marL="3200280" indent="0">
              <a:buNone/>
              <a:defRPr sz="2000"/>
            </a:lvl8pPr>
            <a:lvl9pPr marL="3657464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4" indent="0">
              <a:buNone/>
              <a:defRPr sz="1401"/>
            </a:lvl2pPr>
            <a:lvl3pPr marL="914365" indent="0">
              <a:buNone/>
              <a:defRPr sz="1200"/>
            </a:lvl3pPr>
            <a:lvl4pPr marL="1371550" indent="0">
              <a:buNone/>
              <a:defRPr sz="1001"/>
            </a:lvl4pPr>
            <a:lvl5pPr marL="1828732" indent="0">
              <a:buNone/>
              <a:defRPr sz="1001"/>
            </a:lvl5pPr>
            <a:lvl6pPr marL="2285915" indent="0">
              <a:buNone/>
              <a:defRPr sz="1001"/>
            </a:lvl6pPr>
            <a:lvl7pPr marL="2743096" indent="0">
              <a:buNone/>
              <a:defRPr sz="1001"/>
            </a:lvl7pPr>
            <a:lvl8pPr marL="3200280" indent="0">
              <a:buNone/>
              <a:defRPr sz="1001"/>
            </a:lvl8pPr>
            <a:lvl9pPr marL="3657464" indent="0">
              <a:buNone/>
              <a:defRPr sz="100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576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510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801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1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B70F-89BE-46B1-B4BD-8DD246323F56}" type="datetimeFigureOut">
              <a:rPr lang="lt-LT" smtClean="0"/>
              <a:t>2022-02-14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2" y="635636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1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60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4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7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1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3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506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9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1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54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65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2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5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6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0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4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991311" y="1110471"/>
            <a:ext cx="10494236" cy="1128044"/>
          </a:xfrm>
        </p:spPr>
        <p:txBody>
          <a:bodyPr>
            <a:no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Marijampolės PRC 2021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metų ūkinės veiklos </a:t>
            </a:r>
            <a:r>
              <a:rPr lang="lt-LT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ataskait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inis pavadinimas 3"/>
          <p:cNvSpPr>
            <a:spLocks noGrp="1"/>
          </p:cNvSpPr>
          <p:nvPr>
            <p:ph type="subTitle" idx="1"/>
          </p:nvPr>
        </p:nvSpPr>
        <p:spPr>
          <a:xfrm>
            <a:off x="2285421" y="5202238"/>
            <a:ext cx="8233820" cy="1655762"/>
          </a:xfrm>
        </p:spPr>
        <p:txBody>
          <a:bodyPr>
            <a:normAutofit/>
          </a:bodyPr>
          <a:lstStyle/>
          <a:p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Pareng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ė: </a:t>
            </a:r>
            <a:r>
              <a:rPr lang="lt-LT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Rugilė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Sveikataitė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-Šnekutė, direktoriaus pavaduotoja infrastruktūrai</a:t>
            </a: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2022-02-14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27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2" y="-75446"/>
            <a:ext cx="10515600" cy="690587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Infrastruktūros gerinimas ir plėtra I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637776"/>
              </p:ext>
            </p:extLst>
          </p:nvPr>
        </p:nvGraphicFramePr>
        <p:xfrm>
          <a:off x="233852" y="499547"/>
          <a:ext cx="11618841" cy="54099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8729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729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729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48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 </a:t>
                      </a:r>
                      <a:endParaRPr lang="lt-LT" sz="1600" b="1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u="non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 </a:t>
                      </a:r>
                      <a:endParaRPr lang="lt-LT" sz="1600" b="1" u="none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 Naumiestis </a:t>
                      </a:r>
                      <a:endParaRPr lang="lt-LT" sz="1600" b="1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66098">
                <a:tc>
                  <a:txBody>
                    <a:bodyPr/>
                    <a:lstStyle/>
                    <a:p>
                      <a:r>
                        <a:rPr lang="lt-LT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Administracijos patalpos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lt-LT" sz="16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korp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(7 </a:t>
                      </a:r>
                      <a:r>
                        <a:rPr lang="lt-LT" sz="16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vnt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</a:t>
                      </a:r>
                    </a:p>
                    <a:p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Mokytojų kambarys B </a:t>
                      </a:r>
                      <a:r>
                        <a:rPr lang="lt-LT" sz="16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korp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</a:p>
                    <a:p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Ūkio dalies patalpos (4 vnt.);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Aktų salė (A 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korp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Mokomųjų metalo apdirbimo ir 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robotikos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kabinetų remontas (A ir B 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korp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Laiptinė (A 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korp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Atnaujintos mokomosios laboratorijos 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 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vnt.);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Atnaujinta dalis valgyklos baldų ir patalpų;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Papildytas 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mechatronikos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kabinetas  mokomąja įranga gauta iš UAB „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Stevila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 (Pramoninis robotas);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Papildytas mechanikos mokomasis kabinetas, mokomoji įranga gauta iš UAB „</a:t>
                      </a:r>
                      <a:r>
                        <a:rPr lang="lt-LT" sz="16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Jupojos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technika“;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Įsigyti bendrabučio baldai</a:t>
                      </a:r>
                      <a:r>
                        <a:rPr lang="en-US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Įdiegta 160 kW. saulės elektrinė.</a:t>
                      </a:r>
                    </a:p>
                    <a:p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lt-LT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Pirmojo,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antrojo aukšto koridoriai;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Sanitariniai mazgai;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 mokomieji kabinetai;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Dalis valgyklos;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Sporto salė;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Pastogė inventoriui sandėliuoti;</a:t>
                      </a:r>
                    </a:p>
                    <a:p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Atnaujinta dalis valgyklos baldų.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Administracijos patalpos (3</a:t>
                      </a:r>
                      <a:r>
                        <a:rPr lang="lt-LT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vnt.</a:t>
                      </a:r>
                      <a:r>
                        <a:rPr lang="lt-LT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  <a:endParaRPr lang="lt-LT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Mokomoji parduotuvė (mokomoji</a:t>
                      </a: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įranga gauta ir UAB „Gulbelė“</a:t>
                      </a:r>
                      <a:r>
                        <a:rPr lang="lt-LT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Sanitariniai mazgai;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Įrengti vandens filtrai.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92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Infrastruktūros gerinimas ir plėtra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46828" y="1825625"/>
            <a:ext cx="11131812" cy="1555930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Atnaujintos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endrologinio parko lauko erdvės,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įrengti takai ir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apšvietimas (tarp A ir B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korp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Įrengta lauko klasė (gruntą valančių augalų ekspozicija);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Padidinta automobilių stovėjimo aikštelė (prie ūkio dalies);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Atnaujinta automobilių stovėjimo aikštelė prie Kauno g.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93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46505" y="456395"/>
            <a:ext cx="263245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Šildomi plotai</a:t>
            </a:r>
            <a:endParaRPr kumimoji="0" lang="lt-LT" altLang="lt-LT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Lentelė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980335"/>
              </p:ext>
            </p:extLst>
          </p:nvPr>
        </p:nvGraphicFramePr>
        <p:xfrm>
          <a:off x="1041693" y="1136798"/>
          <a:ext cx="10042076" cy="44462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132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77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184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0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32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</a:t>
                      </a:r>
                      <a:endParaRPr lang="lt-LT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</a:t>
                      </a:r>
                      <a:endParaRPr lang="lt-LT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 Naumiestis</a:t>
                      </a:r>
                      <a:endParaRPr lang="lt-LT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90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Šildomos patalpos (šilumos tinklų) </a:t>
                      </a:r>
                      <a:endParaRPr lang="lt-LT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lt-LT" sz="2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36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Išleista, </a:t>
                      </a:r>
                      <a:r>
                        <a:rPr lang="lt-LT" sz="2400" b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 m</a:t>
                      </a:r>
                      <a:r>
                        <a:rPr lang="lt-LT" sz="2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85 749 </a:t>
                      </a:r>
                      <a:r>
                        <a:rPr lang="lt-LT" sz="2400" b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2193 m</a:t>
                      </a:r>
                      <a:r>
                        <a:rPr lang="lt-LT" sz="2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16 905 </a:t>
                      </a:r>
                      <a:r>
                        <a:rPr lang="lt-LT" sz="2400" b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0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Šildomos patalpos (granulės</a:t>
                      </a:r>
                      <a:r>
                        <a:rPr lang="lt-LT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m</a:t>
                      </a:r>
                      <a:r>
                        <a:rPr lang="lt-LT" sz="2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Sunaudota,</a:t>
                      </a:r>
                      <a:r>
                        <a:rPr lang="lt-LT" sz="2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Išleista, </a:t>
                      </a:r>
                      <a:r>
                        <a:rPr lang="lt-LT" sz="2400" b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1824 m</a:t>
                      </a:r>
                      <a:r>
                        <a:rPr lang="lt-LT" sz="2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lt-LT" sz="2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949 </a:t>
                      </a:r>
                      <a:r>
                        <a:rPr lang="lt-LT" sz="2400" b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6771 m</a:t>
                      </a:r>
                      <a:r>
                        <a:rPr lang="lt-LT" sz="2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2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 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16 610 </a:t>
                      </a:r>
                      <a:r>
                        <a:rPr lang="lt-LT" sz="2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16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12161" y="553113"/>
            <a:ext cx="51954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Transporto  kuro sunaudojimas</a:t>
            </a:r>
            <a:endParaRPr kumimoji="0" lang="en-US" altLang="lt-L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967527"/>
              </p:ext>
            </p:extLst>
          </p:nvPr>
        </p:nvGraphicFramePr>
        <p:xfrm>
          <a:off x="1742535" y="1466490"/>
          <a:ext cx="8134709" cy="35023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186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80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80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75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Skyrius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Suvartotas kuro kiekis, l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Suma, eur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5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23306,3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24003,73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5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3888,45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3952,33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5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 Naumiestis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4989,73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5075,24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095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723945"/>
              </p:ext>
            </p:extLst>
          </p:nvPr>
        </p:nvGraphicFramePr>
        <p:xfrm>
          <a:off x="1587261" y="1992701"/>
          <a:ext cx="8911087" cy="293298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507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801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801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68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Skyrius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Gautos pajamos, eur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Maitinamų asm.skaičius/dieną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7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16276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7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4303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01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 Naumiestis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3790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50-60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tačiakampis 4"/>
          <p:cNvSpPr/>
          <p:nvPr/>
        </p:nvSpPr>
        <p:spPr>
          <a:xfrm>
            <a:off x="5104240" y="888013"/>
            <a:ext cx="1668149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Valgyklos</a:t>
            </a:r>
            <a:endParaRPr lang="lt-LT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06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670171" y="376401"/>
            <a:ext cx="84944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lt-LT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Bendrabutis</a:t>
            </a:r>
            <a:endParaRPr kumimoji="0" lang="en-US" altLang="lt-L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Lentelė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812559"/>
              </p:ext>
            </p:extLst>
          </p:nvPr>
        </p:nvGraphicFramePr>
        <p:xfrm>
          <a:off x="2529074" y="1410750"/>
          <a:ext cx="6054210" cy="30920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969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72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3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Skyrius</a:t>
                      </a:r>
                      <a:endParaRPr lang="lt-LT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Gautos</a:t>
                      </a: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pajamos</a:t>
                      </a: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30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3  852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30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30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Naumiestis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50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685024" y="1143849"/>
            <a:ext cx="8882334" cy="3371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Draudimas</a:t>
            </a:r>
            <a:r>
              <a:rPr lang="en-US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lt-LT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šlaidos</a:t>
            </a:r>
            <a:r>
              <a:rPr lang="en-US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lt-LT" sz="2800" b="1" u="sng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Transportas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8437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Pastatai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700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endParaRPr lang="lt-LT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Gauta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draudimo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6461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sulietas A </a:t>
            </a:r>
            <a:r>
              <a:rPr lang="lt-LT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korp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kabinetas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lt-LT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2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863084"/>
              </p:ext>
            </p:extLst>
          </p:nvPr>
        </p:nvGraphicFramePr>
        <p:xfrm>
          <a:off x="1865918" y="1165642"/>
          <a:ext cx="7847426" cy="34159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155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55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63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4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Bulvės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Kviečiai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15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Dirbamos žemės plotas, ha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 ha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ha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4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Derlius, t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4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Išlaidos (trąšos,</a:t>
                      </a:r>
                      <a:r>
                        <a:rPr lang="lt-LT" sz="2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kuras ir pan.</a:t>
                      </a: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lt-LT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6313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5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Pajamos, eur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14177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14135" y="320672"/>
            <a:ext cx="77465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Žemės ūkis (Kudirkos Naumiestis)</a:t>
            </a:r>
            <a:endParaRPr kumimoji="0" lang="lt-LT" altLang="lt-L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3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1710905" y="680163"/>
            <a:ext cx="921301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Išlaidos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COVID’19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pandemijos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priemonėms</a:t>
            </a: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4000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endParaRPr lang="lt-LT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Statiniai ruošiami atiduoti turto bankui</a:t>
            </a:r>
            <a:b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506087"/>
              </p:ext>
            </p:extLst>
          </p:nvPr>
        </p:nvGraphicFramePr>
        <p:xfrm>
          <a:off x="1195478" y="1252197"/>
          <a:ext cx="9801047" cy="4343565"/>
        </p:xfrm>
        <a:graphic>
          <a:graphicData uri="http://schemas.openxmlformats.org/drawingml/2006/table">
            <a:tbl>
              <a:tblPr/>
              <a:tblGrid>
                <a:gridCol w="2884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844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317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14809"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Adresas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Unikalus statinio </a:t>
                      </a:r>
                      <a:r>
                        <a:rPr lang="lt-LT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nr.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Plotas, </a:t>
                      </a:r>
                      <a:r>
                        <a:rPr lang="lt-LT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kv.m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7692"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Vilkaviškis, Žemdirbių g. 2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3993-0001-5038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1592,4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7692"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Vilkaviškis, Žemdirbių g. 2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3993-0001-5049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237,45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0868"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Vilkaviškis, Žemdirbių g. 2B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3993-0001-5060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3055,11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7692"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Vilkaviškis, </a:t>
                      </a:r>
                    </a:p>
                    <a:p>
                      <a:pPr marL="0" marR="0" lvl="0" indent="0" algn="ctr" defTabSz="91436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Žemdirbių g. 2B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3993-0001-5070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27201"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Vilkaviškio</a:t>
                      </a:r>
                      <a:r>
                        <a:rPr lang="lt-LT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r. sav., Vištyčio sen., Pakalnių k., Poilsiautojų g. 15</a:t>
                      </a:r>
                      <a:endParaRPr lang="lt-L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3998-7015-5014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154,25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86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53531" y="1650465"/>
            <a:ext cx="10515600" cy="1325563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Dėkoju už dėmesį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95228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5808</TotalTime>
  <Words>467</Words>
  <Application>Microsoft Office PowerPoint</Application>
  <PresentationFormat>Plačiaekranė</PresentationFormat>
  <Paragraphs>151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„Office“ tema</vt:lpstr>
      <vt:lpstr>Marijampolės PRC 2021 metų ūkinės veiklos ataskaita  </vt:lpstr>
      <vt:lpstr>Infrastruktūros gerinimas ir plėtra I</vt:lpstr>
      <vt:lpstr>Infrastruktūros gerinimas ir plėtra II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Statiniai ruošiami atiduoti turto bankui </vt:lpstr>
      <vt:lpstr>Dėkoju už dėmesį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PC</dc:creator>
  <cp:lastModifiedBy>hp</cp:lastModifiedBy>
  <cp:revision>130</cp:revision>
  <cp:lastPrinted>2021-10-21T07:12:01Z</cp:lastPrinted>
  <dcterms:created xsi:type="dcterms:W3CDTF">2020-01-30T10:48:15Z</dcterms:created>
  <dcterms:modified xsi:type="dcterms:W3CDTF">2022-02-14T13:52:59Z</dcterms:modified>
</cp:coreProperties>
</file>